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4" r:id="rId4"/>
    <p:sldId id="328" r:id="rId5"/>
    <p:sldId id="329" r:id="rId6"/>
    <p:sldId id="330" r:id="rId7"/>
    <p:sldId id="331" r:id="rId8"/>
    <p:sldId id="332" r:id="rId9"/>
    <p:sldId id="333" r:id="rId10"/>
    <p:sldId id="258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334" r:id="rId34"/>
    <p:sldId id="259" r:id="rId35"/>
    <p:sldId id="293" r:id="rId3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7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79B47-1AB9-4362-AF7A-E8A1A8019DF5}" type="datetimeFigureOut">
              <a:rPr lang="hu-HU" smtClean="0"/>
              <a:t>2022. 11. 23.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5D76D-17D3-43B7-9867-E988C8704F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819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8C0C8-34DD-4E7F-8EC6-3C7AFF94B8AD}" type="datetimeFigureOut">
              <a:rPr lang="hu-HU" smtClean="0"/>
              <a:t>2022. 11. 23.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BC64A-3160-4708-B812-E9F2C1DC91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67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B3F2A8-F744-4E54-90A8-6FBC1C16F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Földtől az asztalig </a:t>
            </a:r>
            <a:br>
              <a:rPr lang="hu-HU" dirty="0"/>
            </a:br>
            <a:r>
              <a:rPr lang="hu-HU" dirty="0"/>
              <a:t>– élelmiszerbiztonság –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7B025E8-F220-46D2-BC41-4FF7514F4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265727"/>
          </a:xfrm>
        </p:spPr>
        <p:txBody>
          <a:bodyPr>
            <a:normAutofit/>
          </a:bodyPr>
          <a:lstStyle/>
          <a:p>
            <a:r>
              <a:rPr lang="hu-HU" dirty="0"/>
              <a:t>Dátum: 2022.11.24.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C80AB4D-40A5-306B-090D-9DA77490AFEA}"/>
              </a:ext>
            </a:extLst>
          </p:cNvPr>
          <p:cNvSpPr txBox="1"/>
          <p:nvPr/>
        </p:nvSpPr>
        <p:spPr>
          <a:xfrm>
            <a:off x="450476" y="372492"/>
            <a:ext cx="8765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/>
              <a:t>Helyi termék- és szolgáltatásfejlesztési Szakmai Fórum</a:t>
            </a:r>
          </a:p>
        </p:txBody>
      </p:sp>
    </p:spTree>
    <p:extLst>
      <p:ext uri="{BB962C8B-B14F-4D97-AF65-F5344CB8AC3E}">
        <p14:creationId xmlns:p14="http://schemas.microsoft.com/office/powerpoint/2010/main" val="140151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86" y="1866855"/>
            <a:ext cx="9233614" cy="49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BA20A8-FAE4-473F-8AC0-F5B8D09D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3" y="2210938"/>
            <a:ext cx="5008728" cy="859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300" b="1" dirty="0"/>
              <a:t>Mikroorganizmusok </a:t>
            </a:r>
          </a:p>
          <a:p>
            <a:pPr marL="0" indent="0">
              <a:buNone/>
            </a:pPr>
            <a:r>
              <a:rPr lang="hu-HU" sz="2300" b="1" dirty="0"/>
              <a:t>fogalma</a:t>
            </a:r>
          </a:p>
        </p:txBody>
      </p:sp>
    </p:spTree>
    <p:extLst>
      <p:ext uri="{BB962C8B-B14F-4D97-AF65-F5344CB8AC3E}">
        <p14:creationId xmlns:p14="http://schemas.microsoft.com/office/powerpoint/2010/main" val="888548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BA20A8-FAE4-473F-8AC0-F5B8D09D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46" y="2115404"/>
            <a:ext cx="3275463" cy="1316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300" b="1" dirty="0"/>
              <a:t>Mekkorák a mikroorganizmusok?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83" y="1955799"/>
            <a:ext cx="7413117" cy="482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27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BA20A8-FAE4-473F-8AC0-F5B8D09D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6" y="2483893"/>
            <a:ext cx="11491415" cy="1064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300" dirty="0"/>
              <a:t>A mikrobákat szabad szemmel is meg lehet figyelni, de nem egyesével, hanem csak akkor, ha egy mikrobasejt elszaporodik és sok millió példány van egymás mellett.</a:t>
            </a:r>
          </a:p>
          <a:p>
            <a:pPr lvl="1"/>
            <a:endParaRPr lang="hu-HU" sz="2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97" y="3204344"/>
            <a:ext cx="5464317" cy="365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55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BA20A8-FAE4-473F-8AC0-F5B8D09D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8" y="2169994"/>
            <a:ext cx="11464120" cy="3480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dirty="0"/>
              <a:t>A mikroorganizmusok élettevékenysége</a:t>
            </a:r>
            <a:br>
              <a:rPr lang="hu-HU" sz="2400" dirty="0"/>
            </a:br>
            <a:br>
              <a:rPr lang="hu-HU" sz="2400" dirty="0"/>
            </a:br>
            <a:r>
              <a:rPr lang="hu-HU" sz="2400" dirty="0"/>
              <a:t>A különböző mikroorganizmusok közül csak a baktériumok és a mikroszkopikus gombák képesek a túlélésen kívül egyéb élettevékenységet kifejteni az élelmiszerekben. Élelmiszerbiztonsági szempontból a mikrobák szaporodása, illetve a méreganyag (toxin) termelése a legfontosabb - a fogyasztók szempontjából a legkárosabb- az élettevékenységeik közül. </a:t>
            </a:r>
          </a:p>
          <a:p>
            <a:pPr lvl="1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0875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BA20A8-FAE4-473F-8AC0-F5B8D09D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7" y="2142698"/>
            <a:ext cx="11464120" cy="348017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hu-HU" sz="2400" b="1" dirty="0"/>
              <a:t>A mikroorganizmusok szaporodásának az alapfeltételei</a:t>
            </a:r>
            <a:r>
              <a:rPr lang="hu-HU" sz="2400" dirty="0"/>
              <a:t> </a:t>
            </a:r>
            <a:br>
              <a:rPr lang="hu-HU" sz="2400" dirty="0"/>
            </a:br>
            <a:br>
              <a:rPr lang="hu-HU" sz="2400" dirty="0"/>
            </a:br>
            <a:r>
              <a:rPr lang="hu-HU" sz="2400" dirty="0"/>
              <a:t>- szükséges tápanyagok jelenléte</a:t>
            </a:r>
            <a:br>
              <a:rPr lang="hu-HU" sz="2400" dirty="0"/>
            </a:br>
            <a:r>
              <a:rPr lang="hu-HU" sz="2400" dirty="0"/>
              <a:t>- megfelelő hőmérséklet</a:t>
            </a:r>
            <a:br>
              <a:rPr lang="hu-HU" sz="2400" dirty="0"/>
            </a:br>
            <a:r>
              <a:rPr lang="hu-HU" sz="2400" dirty="0"/>
              <a:t>- megfelelő mennyiségű víz jelenléte</a:t>
            </a:r>
            <a:br>
              <a:rPr lang="hu-HU" sz="2400" dirty="0"/>
            </a:br>
            <a:r>
              <a:rPr lang="hu-HU" sz="2400" dirty="0"/>
              <a:t>- megfelelő mennyiségű levegő ( oxigén ) jelenléte</a:t>
            </a:r>
            <a:br>
              <a:rPr lang="hu-HU" sz="2400" dirty="0"/>
            </a:br>
            <a:r>
              <a:rPr lang="hu-HU" sz="2400" dirty="0"/>
              <a:t>- megfelelő </a:t>
            </a:r>
            <a:r>
              <a:rPr lang="hu-HU" sz="2400" dirty="0" err="1"/>
              <a:t>vegyhatás</a:t>
            </a:r>
            <a:endParaRPr lang="hu-HU" sz="2400" dirty="0"/>
          </a:p>
          <a:p>
            <a:pPr marL="457200" lvl="1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1138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BA20A8-FAE4-473F-8AC0-F5B8D09D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70" y="2292823"/>
            <a:ext cx="11682485" cy="384866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hu-HU" sz="2400" b="1" dirty="0"/>
              <a:t>Tápanyagok jelenléte</a:t>
            </a:r>
            <a:br>
              <a:rPr lang="hu-HU" sz="2400" dirty="0"/>
            </a:br>
            <a:br>
              <a:rPr lang="hu-HU" sz="2400" dirty="0"/>
            </a:br>
            <a:r>
              <a:rPr lang="hu-HU" sz="2400" dirty="0"/>
              <a:t>Minden élőlény számára az életműködésük fenntartásához- legalapvetőbb életfeltétel a szükséges tápanyagok megléte. Természetesen minden élőlény más és más tápanyagszükséglettel rendelkezik, ez az egyik magyarázata annak, hogy nem minden élelmiszerben tud (szerencsére!) valamennyi mikroba egyformán szaporodni. Leginkább a magas víztartalmú, sok fehérjét és cukrokat tartalmazó ételekben tudnak a baktériumok a legjobban szaporodni (pl. sárgakrém, tejfölös, majonézes ételek, mártások, stb.). </a:t>
            </a:r>
          </a:p>
        </p:txBody>
      </p:sp>
    </p:spTree>
    <p:extLst>
      <p:ext uri="{BB962C8B-B14F-4D97-AF65-F5344CB8AC3E}">
        <p14:creationId xmlns:p14="http://schemas.microsoft.com/office/powerpoint/2010/main" val="80794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BA20A8-FAE4-473F-8AC0-F5B8D09D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2019868"/>
            <a:ext cx="11682485" cy="384866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hu-HU" sz="2400" b="1" dirty="0"/>
              <a:t>Megfelelő hőmérséklet</a:t>
            </a:r>
            <a:br>
              <a:rPr lang="hu-HU" sz="2400" dirty="0"/>
            </a:br>
            <a:br>
              <a:rPr lang="hu-HU" sz="2400" dirty="0"/>
            </a:br>
            <a:r>
              <a:rPr lang="hu-HU" sz="2400" dirty="0"/>
              <a:t>A mikrobák élettevékenységéhez optimális hőmérsékletre van szükség. A hőmérséklet erős csökkenésével a mikrobák élettevékenysége lelassul, majd megszűnik, de a mikrobák döntő része a fagyasztás során sem pusztul el.</a:t>
            </a:r>
            <a:br>
              <a:rPr lang="hu-HU" sz="2300" dirty="0"/>
            </a:br>
            <a:br>
              <a:rPr lang="hu-HU" sz="2300" dirty="0"/>
            </a:b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3625164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BA20A8-FAE4-473F-8AC0-F5B8D09D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2019868"/>
            <a:ext cx="11682485" cy="384866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hu-HU" sz="2400" b="1" dirty="0"/>
              <a:t>Megfelelő mennyiségű víz</a:t>
            </a:r>
            <a:br>
              <a:rPr lang="hu-HU" sz="2400" dirty="0"/>
            </a:br>
            <a:br>
              <a:rPr lang="hu-HU" sz="2400" dirty="0"/>
            </a:br>
            <a:r>
              <a:rPr lang="hu-HU" sz="2400" dirty="0"/>
              <a:t>Az élettani folyamatok döntő része vizes közegben zajlik, megfelelő mennyiségű víz jelenléte nélkül semmilyen élettevékenység nem képzelhető el.</a:t>
            </a:r>
            <a:br>
              <a:rPr lang="hu-HU" sz="2400" dirty="0"/>
            </a:br>
            <a:br>
              <a:rPr lang="hu-HU" sz="2400" dirty="0"/>
            </a:br>
            <a:br>
              <a:rPr lang="hu-HU" sz="2300" dirty="0"/>
            </a:br>
            <a:br>
              <a:rPr lang="hu-HU" sz="2300" dirty="0"/>
            </a:b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650038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BA20A8-FAE4-473F-8AC0-F5B8D09D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2019868"/>
            <a:ext cx="11682485" cy="384866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hu-HU" sz="2400" b="1" dirty="0"/>
              <a:t>Megfelelő mennyiségű levegő (oxigén) jelenléte</a:t>
            </a:r>
            <a:br>
              <a:rPr lang="hu-HU" sz="2400" dirty="0"/>
            </a:br>
            <a:br>
              <a:rPr lang="hu-HU" sz="2400" dirty="0"/>
            </a:br>
            <a:r>
              <a:rPr lang="hu-HU" sz="2400" dirty="0"/>
              <a:t>A mikroorganizmusok élettevékenységéhez a számukra megfelelő mennyiségű levegő jelenléte szükséges. Egyes mikrobák csak az </a:t>
            </a:r>
            <a:r>
              <a:rPr lang="hu-HU" sz="2400" dirty="0" err="1"/>
              <a:t>oxigéndús</a:t>
            </a:r>
            <a:r>
              <a:rPr lang="hu-HU" sz="2400" dirty="0"/>
              <a:t> közegben, mások pedig csak hiányában képesek élni, de léteznek olyanok is, amelyek egyaránt "jól érzik magukat" oxigén jelenlétében és hiányában is. </a:t>
            </a:r>
            <a:br>
              <a:rPr lang="hu-HU" sz="2300" dirty="0"/>
            </a:br>
            <a:br>
              <a:rPr lang="hu-HU" sz="2300" dirty="0"/>
            </a:b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3540861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BA20A8-FAE4-473F-8AC0-F5B8D09D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2019868"/>
            <a:ext cx="11682485" cy="248389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hu-HU" sz="2400" b="1" dirty="0"/>
              <a:t>Megfelelő </a:t>
            </a:r>
            <a:r>
              <a:rPr lang="hu-HU" sz="2400" b="1" dirty="0" err="1"/>
              <a:t>vegyhatás</a:t>
            </a:r>
            <a:br>
              <a:rPr lang="hu-HU" sz="2400" dirty="0"/>
            </a:br>
            <a:br>
              <a:rPr lang="hu-HU" sz="2400" dirty="0"/>
            </a:br>
            <a:r>
              <a:rPr lang="hu-HU" sz="2400" dirty="0"/>
              <a:t>A mikrobák döntő többsége számára a legkedvezőbb életfeltételt az enyhén lúgos </a:t>
            </a:r>
            <a:r>
              <a:rPr lang="hu-HU" sz="2400" dirty="0" err="1"/>
              <a:t>vegyhatású</a:t>
            </a:r>
            <a:r>
              <a:rPr lang="hu-HU" sz="2400" dirty="0"/>
              <a:t> közeg jelenti. Vannak olyan kórokozók, pl. a szalmonellák, amelyek kifejezetten rosszul tűrik a savanyú </a:t>
            </a:r>
            <a:r>
              <a:rPr lang="hu-HU" sz="2400" dirty="0" err="1"/>
              <a:t>vegyhatást</a:t>
            </a:r>
            <a:r>
              <a:rPr lang="hu-HU" sz="2400" dirty="0"/>
              <a:t>. 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212274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A03BAF-74AA-4C7E-969A-548A4A39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8AD0AF4-CC36-32B8-EF74-8CEE034D5B57}"/>
              </a:ext>
            </a:extLst>
          </p:cNvPr>
          <p:cNvSpPr txBox="1"/>
          <p:nvPr/>
        </p:nvSpPr>
        <p:spPr>
          <a:xfrm>
            <a:off x="1195243" y="2781798"/>
            <a:ext cx="94936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effectLst/>
                <a:latin typeface="Arial" panose="020B0604020202020204" pitchFamily="34" charset="0"/>
              </a:rPr>
              <a:t>A minőség fogalma:</a:t>
            </a:r>
            <a:br>
              <a:rPr lang="hu-HU" sz="2400" dirty="0"/>
            </a:br>
            <a:r>
              <a:rPr lang="hu-HU" sz="2400" dirty="0">
                <a:effectLst/>
                <a:latin typeface="Arial" panose="020B0604020202020204" pitchFamily="34" charset="0"/>
              </a:rPr>
              <a:t>A minőség fogalma az ISO 8402-1986 szabvány szerint:</a:t>
            </a:r>
            <a:br>
              <a:rPr lang="hu-HU" sz="2400" dirty="0"/>
            </a:br>
            <a:r>
              <a:rPr lang="hu-HU" sz="2400" dirty="0">
                <a:effectLst/>
                <a:latin typeface="Arial" panose="020B0604020202020204" pitchFamily="34" charset="0"/>
              </a:rPr>
              <a:t>„a minőség valamely termék vagy szolgáltatás olyan</a:t>
            </a:r>
            <a:br>
              <a:rPr lang="hu-HU" sz="2400" dirty="0"/>
            </a:br>
            <a:r>
              <a:rPr lang="hu-HU" sz="2400" dirty="0">
                <a:effectLst/>
                <a:latin typeface="Arial" panose="020B0604020202020204" pitchFamily="34" charset="0"/>
              </a:rPr>
              <a:t>tulajdonságainak és jellemzőinek összessége, amelyek</a:t>
            </a:r>
            <a:br>
              <a:rPr lang="hu-HU" sz="2400" dirty="0"/>
            </a:br>
            <a:r>
              <a:rPr lang="hu-HU" sz="2400" dirty="0">
                <a:effectLst/>
                <a:latin typeface="Arial" panose="020B0604020202020204" pitchFamily="34" charset="0"/>
              </a:rPr>
              <a:t>azt alkalmassá teszik meghatározott vagy rejtett</a:t>
            </a:r>
            <a:br>
              <a:rPr lang="hu-HU" sz="2400" dirty="0"/>
            </a:br>
            <a:r>
              <a:rPr lang="hu-HU" sz="2400" dirty="0">
                <a:effectLst/>
                <a:latin typeface="Arial" panose="020B0604020202020204" pitchFamily="34" charset="0"/>
              </a:rPr>
              <a:t>(látens) igények kielégítésére”.</a:t>
            </a:r>
          </a:p>
          <a:p>
            <a:br>
              <a:rPr lang="hu-HU" sz="2400" dirty="0"/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09647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BA20A8-FAE4-473F-8AC0-F5B8D09D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2019868"/>
            <a:ext cx="11682485" cy="368489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hu-HU" sz="2400" b="1" dirty="0"/>
              <a:t>Méreg (toxin) termelés</a:t>
            </a:r>
            <a:r>
              <a:rPr lang="hu-HU" sz="2400" dirty="0"/>
              <a:t> </a:t>
            </a:r>
            <a:br>
              <a:rPr lang="hu-HU" sz="2400" dirty="0"/>
            </a:br>
            <a:br>
              <a:rPr lang="hu-HU" sz="2400" dirty="0"/>
            </a:br>
            <a:r>
              <a:rPr lang="hu-HU" sz="2400" dirty="0"/>
              <a:t>A baktériumok egy része a megbetegítő hatását a különféle méreganyagaik (</a:t>
            </a:r>
            <a:r>
              <a:rPr lang="hu-HU" sz="2400" dirty="0" err="1"/>
              <a:t>pl.Staphylococcus</a:t>
            </a:r>
            <a:r>
              <a:rPr lang="hu-HU" sz="2400" dirty="0"/>
              <a:t> </a:t>
            </a:r>
            <a:r>
              <a:rPr lang="hu-HU" sz="2400" dirty="0" err="1"/>
              <a:t>aureus</a:t>
            </a:r>
            <a:r>
              <a:rPr lang="hu-HU" sz="2400" dirty="0"/>
              <a:t>) által fejti ki. Léteznek mikrobák, amelyek a méreganyagaikat az élelmiszerekbe választják ki, vannak olyanok, amelyek az ember szervezetében termelik azokat, de vannak olyanok is, amelyek testükben halmozzák fel a méreganyagokat, és csak az elpusztulásukkor szabadulnak ki onnan.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694791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BA20A8-FAE4-473F-8AC0-F5B8D09D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32" y="2238233"/>
            <a:ext cx="5418159" cy="99628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hu-HU" sz="2400" b="1" dirty="0"/>
              <a:t>Mikroorganizmusok fajtái</a:t>
            </a:r>
            <a:br>
              <a:rPr lang="hu-HU" sz="2400" dirty="0"/>
            </a:br>
            <a:endParaRPr lang="hu-HU" sz="2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45" y="1623421"/>
            <a:ext cx="6978555" cy="523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715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77" y="1877424"/>
            <a:ext cx="8856190" cy="498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31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37" y="1896376"/>
            <a:ext cx="6265101" cy="496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60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41194" y="2402006"/>
            <a:ext cx="111502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 Mikroorganizmusok hasznos tevékenysége:</a:t>
            </a:r>
            <a:endParaRPr lang="hu-HU" sz="2400" dirty="0"/>
          </a:p>
          <a:p>
            <a:r>
              <a:rPr lang="hu-HU" sz="2400" b="1" dirty="0"/>
              <a:t> </a:t>
            </a:r>
            <a:endParaRPr lang="hu-HU" sz="2400" dirty="0"/>
          </a:p>
          <a:p>
            <a:r>
              <a:rPr lang="hu-HU" sz="2400" b="1" dirty="0"/>
              <a:t>-  </a:t>
            </a:r>
            <a:r>
              <a:rPr lang="hu-HU" sz="2400" dirty="0"/>
              <a:t>	tápanyagkörforgásban</a:t>
            </a:r>
          </a:p>
          <a:p>
            <a:r>
              <a:rPr lang="hu-HU" sz="2400" b="1" dirty="0"/>
              <a:t>-</a:t>
            </a:r>
            <a:r>
              <a:rPr lang="hu-HU" sz="2400" dirty="0"/>
              <a:t>	tavak, folyók öntisztulási folyamatában</a:t>
            </a:r>
          </a:p>
          <a:p>
            <a:r>
              <a:rPr lang="hu-HU" sz="2400" b="1" dirty="0"/>
              <a:t>-</a:t>
            </a:r>
            <a:r>
              <a:rPr lang="hu-HU" sz="2400" dirty="0"/>
              <a:t>	föld oxigénháztartásában</a:t>
            </a:r>
          </a:p>
          <a:p>
            <a:r>
              <a:rPr lang="hu-HU" sz="2400" b="1" dirty="0"/>
              <a:t>-</a:t>
            </a:r>
            <a:r>
              <a:rPr lang="hu-HU" sz="2400" dirty="0"/>
              <a:t>	életfolyamatokban (bélbaktérium)</a:t>
            </a:r>
          </a:p>
          <a:p>
            <a:r>
              <a:rPr lang="hu-HU" sz="2400" b="1" dirty="0"/>
              <a:t>-</a:t>
            </a:r>
            <a:r>
              <a:rPr lang="hu-HU" sz="2400" dirty="0"/>
              <a:t>	élelmiszeriparban (sütő, tejipar, hús, szeszipar)</a:t>
            </a:r>
          </a:p>
          <a:p>
            <a:r>
              <a:rPr lang="hu-HU" sz="2400" b="1" dirty="0"/>
              <a:t>-</a:t>
            </a:r>
            <a:r>
              <a:rPr lang="hu-HU" sz="2400" dirty="0"/>
              <a:t>	egyéb iparágakban (gyógyszeripar/antibiotikum, bőripar, textilipar)</a:t>
            </a:r>
          </a:p>
          <a:p>
            <a:r>
              <a:rPr lang="hu-HU" sz="2400" b="1" dirty="0"/>
              <a:t>-</a:t>
            </a:r>
            <a:r>
              <a:rPr lang="hu-HU" sz="2400" dirty="0"/>
              <a:t>	energiahordozókban (kőolaj, földgáz) játszanak szerepet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84673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41194" y="2402006"/>
            <a:ext cx="1115022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A mikroorganizmusok káros tevékenysége</a:t>
            </a:r>
          </a:p>
          <a:p>
            <a:endParaRPr lang="hu-HU" sz="2400" b="1" i="1" dirty="0"/>
          </a:p>
          <a:p>
            <a:r>
              <a:rPr lang="hu-HU" sz="2400" dirty="0"/>
              <a:t>Élelmiszeripari szempontból a mikrobák káros tevékenysége lehet: élelmiszerromlás, élelmiszermérgezés, élelmiszerfertőzés.</a:t>
            </a:r>
          </a:p>
          <a:p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2797068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32263" y="2402006"/>
            <a:ext cx="4189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Élelmiszerromlás fogalma</a:t>
            </a:r>
          </a:p>
          <a:p>
            <a:endParaRPr lang="hu-HU" sz="24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89" y="1903697"/>
            <a:ext cx="5615963" cy="492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698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32262" y="2402006"/>
            <a:ext cx="10841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Élelmiszermérgezés</a:t>
            </a:r>
          </a:p>
          <a:p>
            <a:endParaRPr lang="hu-HU" sz="2400" b="1" i="1" dirty="0"/>
          </a:p>
          <a:p>
            <a:r>
              <a:rPr lang="hu-HU" sz="2400" dirty="0"/>
              <a:t>Élelmiszermérgezés (ételmérgezés) szorosabb értelemben minden olyan akut egészségkárosodás, amelyet élelmiszer, étel, ital elfogyasztását követően az ételben lévő szerves, vagy szervetlen méreganyag okozott.</a:t>
            </a:r>
            <a:endParaRPr lang="hu-HU" sz="2400" b="1" i="1" dirty="0"/>
          </a:p>
        </p:txBody>
      </p:sp>
    </p:spTree>
    <p:extLst>
      <p:ext uri="{BB962C8B-B14F-4D97-AF65-F5344CB8AC3E}">
        <p14:creationId xmlns:p14="http://schemas.microsoft.com/office/powerpoint/2010/main" val="3404071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32262" y="2402006"/>
            <a:ext cx="10841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Élelmiszerfertőzés</a:t>
            </a:r>
          </a:p>
          <a:p>
            <a:endParaRPr lang="hu-HU" sz="2400" dirty="0"/>
          </a:p>
          <a:p>
            <a:r>
              <a:rPr lang="hu-HU" sz="2400" dirty="0"/>
              <a:t>Élelmiszer-fertőzés esetén a termék közvetítésével élő kórokozók jutnak a fogyasztó szervezetébe. Ott a kórokozók elszaporodnak és ártalmakat, betegségeket idéznek elő. Szélesebb körben elszaporodva járványok megindítóivá válhatnak.</a:t>
            </a:r>
            <a:endParaRPr lang="hu-HU" sz="2400" b="1" i="1" dirty="0"/>
          </a:p>
        </p:txBody>
      </p:sp>
    </p:spTree>
    <p:extLst>
      <p:ext uri="{BB962C8B-B14F-4D97-AF65-F5344CB8AC3E}">
        <p14:creationId xmlns:p14="http://schemas.microsoft.com/office/powerpoint/2010/main" val="3734694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23081" y="2402006"/>
            <a:ext cx="113412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Az élelmiszer-feldolgozás mikrobiológiája</a:t>
            </a:r>
          </a:p>
          <a:p>
            <a:endParaRPr lang="hu-HU" sz="2400" dirty="0"/>
          </a:p>
          <a:p>
            <a:r>
              <a:rPr lang="hu-HU" sz="2400" dirty="0"/>
              <a:t>Mikrobiológiai hatásukat tekintve a feldolgozási műveletek döntő jelentőségű beavatkozások. Bár az élelmiszeripari nyersanyagok mindig szennyezettek mikroorganizmusokkal és romlandók, a feldolgozás folyamán ezeket a mikro-organizmusokat igyekezünk eltávolítani, elpusztítani vagy legalábbis szaporodásukban, tevékenységükben gátolni, korlátozni. A feldolgozás célja tehát az élelmiszer érzékszervi tulajdonságainak kialakításán és tápértékének megőrzésén kívül a rövidebb-hosszabb ideig terjedő tartósítás, romlás mentesség biztosítása is. </a:t>
            </a:r>
            <a:endParaRPr lang="hu-HU" sz="2400" b="1" i="1" dirty="0"/>
          </a:p>
        </p:txBody>
      </p:sp>
    </p:spTree>
    <p:extLst>
      <p:ext uri="{BB962C8B-B14F-4D97-AF65-F5344CB8AC3E}">
        <p14:creationId xmlns:p14="http://schemas.microsoft.com/office/powerpoint/2010/main" val="137063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A03BAF-74AA-4C7E-969A-548A4A39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9A2E936-7AD8-6652-B286-F5C83DCB2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410546"/>
            <a:ext cx="10554574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dirty="0">
                <a:effectLst/>
                <a:latin typeface="Arial" panose="020B0604020202020204" pitchFamily="34" charset="0"/>
              </a:rPr>
              <a:t>Az élelmiszerek különleges termékek, mert:</a:t>
            </a:r>
            <a:br>
              <a:rPr lang="hu-HU" dirty="0"/>
            </a:br>
            <a:r>
              <a:rPr lang="hu-HU" dirty="0"/>
              <a:t> </a:t>
            </a:r>
            <a:r>
              <a:rPr lang="hu-HU" sz="1600" dirty="0">
                <a:effectLst/>
                <a:latin typeface="Arial" panose="020B0604020202020204" pitchFamily="34" charset="0"/>
              </a:rPr>
              <a:t>– a fogyasztó vásárlási kényszerben van (életfolyamatai folyamatosan kényszerítik az élelmiszerek fogyasztására)</a:t>
            </a:r>
          </a:p>
          <a:p>
            <a:pPr marL="0" indent="0">
              <a:buNone/>
            </a:pPr>
            <a:br>
              <a:rPr lang="hu-HU" sz="1600" dirty="0"/>
            </a:br>
            <a:r>
              <a:rPr lang="hu-HU" sz="1600" dirty="0">
                <a:effectLst/>
                <a:latin typeface="Arial" panose="020B0604020202020204" pitchFamily="34" charset="0"/>
              </a:rPr>
              <a:t>– az elfogyasztott élelmiszer a szervezetbe kerül (ott kifejti jótékony vagy káros hatását), a fogyasztó azonban az élelmiszerek hatását nem tudja az érzékelhető tulajdonságai alapján megítélni (rá van utalva a terület szakembereinek vizsgálataira és ismereteire)</a:t>
            </a:r>
          </a:p>
          <a:p>
            <a:pPr marL="0" indent="0">
              <a:buNone/>
            </a:pPr>
            <a:br>
              <a:rPr lang="hu-HU" sz="1600" dirty="0"/>
            </a:br>
            <a:r>
              <a:rPr lang="hu-HU" sz="1600" dirty="0">
                <a:effectLst/>
                <a:latin typeface="Arial" panose="020B0604020202020204" pitchFamily="34" charset="0"/>
              </a:rPr>
              <a:t>–– az élelmiszerek esetleges kedvezőtlen hatásai (tápanyaghiány, mérgezés) többnyire lassan, nem közvetlenül az elfogyasztás után jelentkeznek</a:t>
            </a:r>
          </a:p>
          <a:p>
            <a:pPr marL="0" indent="0">
              <a:buNone/>
            </a:pPr>
            <a:br>
              <a:rPr lang="hu-HU" sz="1600" dirty="0"/>
            </a:br>
            <a:r>
              <a:rPr lang="hu-HU" sz="1600" dirty="0">
                <a:effectLst/>
                <a:latin typeface="Arial" panose="020B0604020202020204" pitchFamily="34" charset="0"/>
              </a:rPr>
              <a:t>– az elfogyasztott élelmiszerek kiválasztását a szokások és a reklámok ösztönzik, nem a táplálkozási szakszerűség.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643796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13899" y="2292824"/>
            <a:ext cx="36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Salmonella </a:t>
            </a:r>
            <a:r>
              <a:rPr lang="hu-HU" sz="2400" b="1" dirty="0" err="1"/>
              <a:t>enterica</a:t>
            </a:r>
            <a:endParaRPr lang="hu-HU" sz="2400" dirty="0"/>
          </a:p>
          <a:p>
            <a:r>
              <a:rPr lang="hu-HU" sz="2400" b="1" dirty="0"/>
              <a:t> </a:t>
            </a:r>
            <a:endParaRPr lang="hu-H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96" y="1929003"/>
            <a:ext cx="5885370" cy="49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60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13899" y="2292824"/>
            <a:ext cx="36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/>
              <a:t>Escherichia</a:t>
            </a:r>
            <a:r>
              <a:rPr lang="hu-HU" sz="2400" b="1" dirty="0"/>
              <a:t> coli</a:t>
            </a:r>
            <a:endParaRPr lang="hu-HU" sz="2400" dirty="0"/>
          </a:p>
          <a:p>
            <a:r>
              <a:rPr lang="hu-HU" sz="2400" b="1" dirty="0"/>
              <a:t> </a:t>
            </a:r>
            <a:endParaRPr lang="hu-H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10" y="1898463"/>
            <a:ext cx="4176452" cy="495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408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82D1CC-2BBF-48F8-9891-AEA34472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mikrobiológiai ismeretek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13899" y="2292824"/>
            <a:ext cx="4203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/>
              <a:t>Listeria</a:t>
            </a:r>
            <a:r>
              <a:rPr lang="hu-HU" sz="2400" b="1" dirty="0"/>
              <a:t> </a:t>
            </a:r>
            <a:r>
              <a:rPr lang="hu-HU" sz="2400" b="1" dirty="0" err="1"/>
              <a:t>monocytogenes</a:t>
            </a:r>
            <a:endParaRPr lang="hu-HU" sz="2400" dirty="0"/>
          </a:p>
          <a:p>
            <a:r>
              <a:rPr lang="hu-HU" sz="2400" b="1" dirty="0"/>
              <a:t> </a:t>
            </a:r>
            <a:endParaRPr lang="hu-H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1" y="1920256"/>
            <a:ext cx="7623179" cy="493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014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405F2D-1A93-282A-73B1-D7623679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Termőföldtől az asztalig szereplői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C9BA438B-BA38-2A82-ADA8-3BD38E622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820" y="2222500"/>
            <a:ext cx="6538360" cy="3636963"/>
          </a:xfrm>
        </p:spPr>
      </p:pic>
    </p:spTree>
    <p:extLst>
      <p:ext uri="{BB962C8B-B14F-4D97-AF65-F5344CB8AC3E}">
        <p14:creationId xmlns:p14="http://schemas.microsoft.com/office/powerpoint/2010/main" val="2806606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21F0DB-4025-4174-8BF9-A6B8211F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8" y="121370"/>
            <a:ext cx="10571998" cy="811043"/>
          </a:xfrm>
        </p:spPr>
        <p:txBody>
          <a:bodyPr/>
          <a:lstStyle/>
          <a:p>
            <a:r>
              <a:rPr lang="hu-HU" dirty="0"/>
              <a:t>Személyi higiénia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B6CE8CF-CA69-5BD4-42A1-0A3E574FF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43" y="526891"/>
            <a:ext cx="4833784" cy="60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44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21F0DB-4025-4174-8BF9-A6B8211F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Üzemi higiénia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01" y="2047165"/>
            <a:ext cx="9381325" cy="470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53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DB059C-6B83-8FBC-70F3-DBE5AC5C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Élelmiszer minőség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40767B-744A-06CA-2B92-B70B4E2A3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</a:rPr>
              <a:t>A</a:t>
            </a:r>
            <a:r>
              <a:rPr lang="hu-HU" dirty="0">
                <a:effectLst/>
                <a:latin typeface="Arial" panose="020B0604020202020204" pitchFamily="34" charset="0"/>
              </a:rPr>
              <a:t>z élelmiszer azon tulajdonságainak összessége, amelyek alkalmassá teszik az élelmiszert a rá vonatkozó előírásokban rögzített, valamint a fogyasztók által elvárt igények kielégítésére (2003. évi LXXXII. Törvény az élelmiszerekről).</a:t>
            </a:r>
          </a:p>
          <a:p>
            <a:pPr marL="0" indent="0">
              <a:buNone/>
            </a:pP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Az élelmiszer-minőség négy alapkövetelménye a következő:</a:t>
            </a:r>
          </a:p>
          <a:p>
            <a:pPr marL="0" indent="0">
              <a:buNone/>
            </a:pP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1. Élelmezés-egészségügyi biztonság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2. Táplálkozásbiológiai érték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3. Élvezeti érték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4. Alkalmasság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586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6CE4B1-6469-D1B4-43C3-BC0A6544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  <a:latin typeface="Arial" panose="020B0604020202020204" pitchFamily="34" charset="0"/>
              </a:rPr>
              <a:t>Élelmezés-egészségügyi biztonság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DC9CD9-2F5A-D6BF-7E7D-4A1DD7D4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effectLst/>
                <a:latin typeface="Arial" panose="020B0604020202020204" pitchFamily="34" charset="0"/>
              </a:rPr>
              <a:t>Az élelmiszerek a fogyasztók egészségét nem károsíthatják.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Az élelmiszer a fogyasztó egészségére veszélyes mikrobiológiai, kémiai, toxikológiai, radiológiai, fizikai vagy más szennyeződéseket korlátozottan, vagy egyáltalán nem tartalmazhat.</a:t>
            </a:r>
          </a:p>
          <a:p>
            <a:pPr marL="0" indent="0">
              <a:buNone/>
            </a:pP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patogén mikroorganizmusok (a nyersanyagból a feldolgozás közben vagy a tároláskor kerülnek a termékbe, és elszaporodva betegségeket okozhatnak vagy mérgező toxinokat termelnek)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rovarok és paraziták (káros anyagcsere-termékeket állítanak elő)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toxikus anyagok (természetes eredetűek, a felszívódást vagy hasznosulást rontják, allergiát okozhatnak)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kémiai szennyeződések (pl. gyógyszermaradványok, növényvédő szerek maradványai, bomlástermékei)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környezeti szennyeződések (pl. nehézfémek, radioaktív izotópok)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adalékanyagok (pl. konzerválószerek, állományjavítók, színezékek – megnem engedett formában, vagy az engedélyezettnél nagyobb mennyiségben)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fizikai szennyeződések (pl. fémhulladék, homok, üvegtörmelék)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171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CC419D-84DE-F8F7-11AD-195CB74A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  <a:latin typeface="Arial" panose="020B0604020202020204" pitchFamily="34" charset="0"/>
              </a:rPr>
              <a:t>Táplálkozásbiológiai érték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52574F-C764-EE1A-35A8-EF65B80D0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effectLst/>
                <a:latin typeface="Arial" panose="020B0604020202020204" pitchFamily="34" charset="0"/>
              </a:rPr>
              <a:t>Az élelmiszereknek az emberi szervezet működéséhez szükséges energiát és anyagokat kell szolgáltatniuk.</a:t>
            </a:r>
          </a:p>
          <a:p>
            <a:pPr marL="0" indent="0">
              <a:buNone/>
            </a:pP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Táplálkozás-élettani szempontból fontosabb tápanyagok: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fehérjék, szénhidrátok, zsírok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ásványi anyagok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esszenciális zsírsavak, esszenciális aminosavak,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vitaminok,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mikroelemek,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kedvező élettani hatású ballasztanyagok (pl. étkezési rostok) ,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emésztést segítő aromaanyagok,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hasznos mikroorganizmusok (pl. tejsavbaktériumok) 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506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8BE3DE-F228-150D-4C98-A731F601E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  <a:latin typeface="Arial" panose="020B0604020202020204" pitchFamily="34" charset="0"/>
              </a:rPr>
              <a:t>Élvezeti érték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1E9993-9F43-4FB8-8223-1F7D7E57F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effectLst/>
                <a:latin typeface="Arial" panose="020B0604020202020204" pitchFamily="34" charset="0"/>
              </a:rPr>
              <a:t>Az élelmiszerek érzékszervi tulajdonságainak kívánatosnak, étvágygerjesztőnek kell lenniük.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Az élelmiszer élvezeti értéke az, amit a fogyasztó érzékszerveivel közvetlenül felfog, és ami a termékkel kapcsolatos véleményét elsősorban alakítja.</a:t>
            </a:r>
          </a:p>
          <a:p>
            <a:pPr marL="0" indent="0">
              <a:buNone/>
            </a:pP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A legfontosabb érzékszervi tulajdonságok a következők: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látható tulajdonságok: külső megjelenés, szín, alak,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állomány,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</a:t>
            </a:r>
            <a:r>
              <a:rPr lang="hu-HU" dirty="0" err="1">
                <a:effectLst/>
                <a:latin typeface="Arial" panose="020B0604020202020204" pitchFamily="34" charset="0"/>
              </a:rPr>
              <a:t>iIlat</a:t>
            </a:r>
            <a:r>
              <a:rPr lang="hu-HU" dirty="0">
                <a:effectLst/>
                <a:latin typeface="Arial" panose="020B0604020202020204" pitchFamily="34" charset="0"/>
              </a:rPr>
              <a:t>,</a:t>
            </a:r>
            <a:br>
              <a:rPr lang="hu-HU" dirty="0"/>
            </a:br>
            <a:r>
              <a:rPr lang="hu-HU" dirty="0">
                <a:effectLst/>
                <a:latin typeface="Arial" panose="020B0604020202020204" pitchFamily="34" charset="0"/>
              </a:rPr>
              <a:t>– íz, zamat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863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196A8B-DA35-87A1-0E7D-23438C8E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  <a:latin typeface="Arial" panose="020B0604020202020204" pitchFamily="34" charset="0"/>
              </a:rPr>
              <a:t>Alkalmasság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668CCE-5E41-4DF1-725A-1716219C7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effectLst/>
                <a:latin typeface="Arial" panose="020B0604020202020204" pitchFamily="34" charset="0"/>
              </a:rPr>
              <a:t>Az élelmiszer fogyasztásra alkalmas legyen, tartósan őrizze meg minőségét a megadott időtartamon belül. </a:t>
            </a:r>
          </a:p>
          <a:p>
            <a:pPr marL="0" indent="0">
              <a:buNone/>
            </a:pPr>
            <a:r>
              <a:rPr lang="hu-HU" dirty="0">
                <a:effectLst/>
                <a:latin typeface="Arial" panose="020B0604020202020204" pitchFamily="34" charset="0"/>
              </a:rPr>
              <a:t>Csomagolása tetszetős, könnyen kinyitható legyen, védje meg a terméket, valamint megfelelő tájékoztatást adjon az élelmiszerről.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878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7FF305-8B81-63FB-D8EE-07B76AF5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951694" cy="970450"/>
          </a:xfrm>
        </p:spPr>
        <p:txBody>
          <a:bodyPr/>
          <a:lstStyle/>
          <a:p>
            <a:pPr algn="just"/>
            <a:r>
              <a:rPr lang="hu-HU" dirty="0">
                <a:effectLst/>
                <a:latin typeface="Arial" panose="020B0604020202020204" pitchFamily="34" charset="0"/>
              </a:rPr>
              <a:t>Élelmiszer-biztonság</a:t>
            </a:r>
            <a:br>
              <a:rPr lang="hu-HU" dirty="0">
                <a:effectLst/>
                <a:latin typeface="Arial" panose="020B0604020202020204" pitchFamily="34" charset="0"/>
              </a:rPr>
            </a:br>
            <a:r>
              <a:rPr lang="hu-HU" dirty="0">
                <a:effectLst/>
                <a:latin typeface="Arial" panose="020B0604020202020204" pitchFamily="34" charset="0"/>
              </a:rPr>
              <a:t>Élelmiszerlánc biztonság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1C4B43-9723-CC5B-BEFD-58B40F52C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3200" dirty="0">
                <a:effectLst/>
                <a:latin typeface="Arial" panose="020B0604020202020204" pitchFamily="34" charset="0"/>
              </a:rPr>
              <a:t>A élelmiszer-biztonság annak garantálása, hogy az élelmiszer nem veszélyezteti a fogyasztó egészségét, ha azt </a:t>
            </a:r>
            <a:r>
              <a:rPr lang="hu-HU" sz="3200" dirty="0" err="1">
                <a:effectLst/>
                <a:latin typeface="Arial" panose="020B0604020202020204" pitchFamily="34" charset="0"/>
              </a:rPr>
              <a:t>rendeltetésszerűen</a:t>
            </a:r>
            <a:r>
              <a:rPr lang="hu-HU" sz="3200" dirty="0">
                <a:effectLst/>
                <a:latin typeface="Arial" panose="020B0604020202020204" pitchFamily="34" charset="0"/>
              </a:rPr>
              <a:t> használja fel</a:t>
            </a:r>
          </a:p>
          <a:p>
            <a:pPr marL="0" indent="0">
              <a:buNone/>
            </a:pPr>
            <a:endParaRPr lang="hu-HU" sz="3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200" dirty="0">
                <a:effectLst/>
                <a:latin typeface="Arial" panose="020B0604020202020204" pitchFamily="34" charset="0"/>
              </a:rPr>
              <a:t>Az élelmiszer-biztonság integrált megközelítése megköveteli:</a:t>
            </a:r>
            <a:br>
              <a:rPr lang="hu-HU" sz="3200" dirty="0"/>
            </a:br>
            <a:r>
              <a:rPr lang="hu-HU" sz="3200" dirty="0">
                <a:effectLst/>
                <a:latin typeface="Arial" panose="020B0604020202020204" pitchFamily="34" charset="0"/>
              </a:rPr>
              <a:t>- az élelmiszerlánc egységes szemléletét a „termőföldtől a</a:t>
            </a:r>
            <a:br>
              <a:rPr lang="hu-HU" sz="3200" dirty="0"/>
            </a:br>
            <a:r>
              <a:rPr lang="hu-HU" sz="3200" dirty="0">
                <a:effectLst/>
                <a:latin typeface="Arial" panose="020B0604020202020204" pitchFamily="34" charset="0"/>
              </a:rPr>
              <a:t>fogyasztó asztaláig”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625500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egyezhető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Jegyezhető</Template>
  <TotalTime>2760</TotalTime>
  <Words>1323</Words>
  <Application>Microsoft Office PowerPoint</Application>
  <PresentationFormat>Szélesvásznú</PresentationFormat>
  <Paragraphs>98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Wingdings 2</vt:lpstr>
      <vt:lpstr>Jegyezhető</vt:lpstr>
      <vt:lpstr>Földtől az asztalig  – élelmiszerbiztonság – </vt:lpstr>
      <vt:lpstr>Bevezetés</vt:lpstr>
      <vt:lpstr>Bevezetés</vt:lpstr>
      <vt:lpstr>Élelmiszer minőség</vt:lpstr>
      <vt:lpstr>Élelmezés-egészségügyi biztonság</vt:lpstr>
      <vt:lpstr>Táplálkozásbiológiai érték</vt:lpstr>
      <vt:lpstr>Élvezeti érték</vt:lpstr>
      <vt:lpstr>Alkalmasság</vt:lpstr>
      <vt:lpstr>Élelmiszer-biztonság Élelmiszerlánc biztonság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Általános mikrobiológiai ismeretek</vt:lpstr>
      <vt:lpstr>Termőföldtől az asztalig szereplői</vt:lpstr>
      <vt:lpstr>Személyi higiénia</vt:lpstr>
      <vt:lpstr>Üzemi higiénia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Belső képzési terv Minőségügy I.</dc:title>
  <dc:creator>tothn</dc:creator>
  <cp:lastModifiedBy>bolek</cp:lastModifiedBy>
  <cp:revision>77</cp:revision>
  <cp:lastPrinted>2019-03-19T14:01:56Z</cp:lastPrinted>
  <dcterms:created xsi:type="dcterms:W3CDTF">2019-02-19T10:27:49Z</dcterms:created>
  <dcterms:modified xsi:type="dcterms:W3CDTF">2022-11-23T19:35:38Z</dcterms:modified>
</cp:coreProperties>
</file>